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aleway"/>
      <p:regular r:id="rId60"/>
      <p:bold r:id="rId61"/>
      <p:italic r:id="rId62"/>
      <p:boldItalic r:id="rId63"/>
    </p:embeddedFont>
    <p:embeddedFont>
      <p:font typeface="Proxima Nova"/>
      <p:regular r:id="rId64"/>
      <p:bold r:id="rId65"/>
      <p:italic r:id="rId66"/>
      <p:boldItalic r:id="rId67"/>
    </p:embeddedFont>
    <p:embeddedFont>
      <p:font typeface="Raleway Thin"/>
      <p:bold r:id="rId68"/>
      <p:boldItalic r:id="rId69"/>
    </p:embeddedFont>
    <p:embeddedFont>
      <p:font typeface="Work Sans"/>
      <p:regular r:id="rId70"/>
      <p:bold r:id="rId71"/>
      <p:italic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  <p:embeddedFont>
      <p:font typeface="Work Sans Regular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WorkSansRegular-italic.fntdata"/><Relationship Id="rId81" Type="http://schemas.openxmlformats.org/officeDocument/2006/relationships/font" Target="fonts/WorkSansRegular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WorkSans-boldItalic.fntdata"/><Relationship Id="rId72" Type="http://schemas.openxmlformats.org/officeDocument/2006/relationships/font" Target="fonts/WorkSans-italic.fntdata"/><Relationship Id="rId31" Type="http://schemas.openxmlformats.org/officeDocument/2006/relationships/slide" Target="slides/slide26.xml"/><Relationship Id="rId75" Type="http://schemas.openxmlformats.org/officeDocument/2006/relationships/font" Target="fonts/RobotoMono-bold.fntdata"/><Relationship Id="rId30" Type="http://schemas.openxmlformats.org/officeDocument/2006/relationships/slide" Target="slides/slide25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8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30.xml"/><Relationship Id="rId79" Type="http://schemas.openxmlformats.org/officeDocument/2006/relationships/font" Target="fonts/WorkSansRegular-bold.fntdata"/><Relationship Id="rId34" Type="http://schemas.openxmlformats.org/officeDocument/2006/relationships/slide" Target="slides/slide29.xml"/><Relationship Id="rId78" Type="http://schemas.openxmlformats.org/officeDocument/2006/relationships/font" Target="fonts/WorkSansRegular-regular.fntdata"/><Relationship Id="rId71" Type="http://schemas.openxmlformats.org/officeDocument/2006/relationships/font" Target="fonts/WorkSans-bold.fntdata"/><Relationship Id="rId70" Type="http://schemas.openxmlformats.org/officeDocument/2006/relationships/font" Target="fonts/WorkSans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5.xml"/><Relationship Id="rId64" Type="http://schemas.openxmlformats.org/officeDocument/2006/relationships/font" Target="fonts/ProximaNova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66" Type="http://schemas.openxmlformats.org/officeDocument/2006/relationships/font" Target="fonts/ProximaNova-italic.fntdata"/><Relationship Id="rId21" Type="http://schemas.openxmlformats.org/officeDocument/2006/relationships/slide" Target="slides/slide16.xml"/><Relationship Id="rId65" Type="http://schemas.openxmlformats.org/officeDocument/2006/relationships/font" Target="fonts/ProximaNova-bold.fntdata"/><Relationship Id="rId24" Type="http://schemas.openxmlformats.org/officeDocument/2006/relationships/slide" Target="slides/slide19.xml"/><Relationship Id="rId68" Type="http://schemas.openxmlformats.org/officeDocument/2006/relationships/font" Target="fonts/RalewayThin-bold.fntdata"/><Relationship Id="rId23" Type="http://schemas.openxmlformats.org/officeDocument/2006/relationships/slide" Target="slides/slide18.xml"/><Relationship Id="rId67" Type="http://schemas.openxmlformats.org/officeDocument/2006/relationships/font" Target="fonts/ProximaNova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Thin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e42a15810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e42a1581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234981775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8234981775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234981775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8234981775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234981775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8234981775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234981775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8234981775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234981775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8234981775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34981775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8234981775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34981775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8234981775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234981775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8234981775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234981775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8234981775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34981775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8234981775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234981775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8234981775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234981775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8234981775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234981775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8234981775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cbf20e28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bcbf20e28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8bcbf20e28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cbf20e2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cbf20e2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bcbf20e2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8bcbf20e2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cbf20e2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8bcbf20e2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bcbf20e28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8bcbf20e28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bcbf20e2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8bcbf20e2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bcbf20e28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8bcbf20e28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bcbf20e28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8bcbf20e28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bcbf20e28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8bcbf20e28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c40d69a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8c40d69a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bcbf20e28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8bcbf20e28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cbf20e28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8bcbf20e28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bdc13bee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bdc13bee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8bdc13bee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bdc13bee2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8bdc13bee2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bdc13bee2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8bdc13bee2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bdc13bee2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8bdc13bee2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bdc13bee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bdc13bee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d223e94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d223e94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5bd223e94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bdc13bee2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bdc13bee2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23f6ab68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823f6ab6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8bdc13bee2_1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8bdc13bee2_1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bdc13bee2_1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8bdc13bee2_1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bdc13bee2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8bdc13bee2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c40d69a7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8c40d69a7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bdc13bee2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8bdc13bee2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bdc13bee2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8bdc13bee2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c40d69a7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8c40d69a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bdc13bee2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bdc13bee2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bd223e94e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5bd223e94e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dcb9bbde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dcb9bbde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8dcb9bbde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dcb9bbde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dcb9bbde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e42a1581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e42a1581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dcb9bbdee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dcb9bbdee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8dcb9bbdee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6674ab7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86674ab70b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23498177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823498177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23498177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823498177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23498177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823498177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23498177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823498177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- 가운데" showMasterSp="0">
  <p:cSld name="TITLE_AND_BODY_1">
    <p:bg>
      <p:bgPr>
        <a:noFill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8650" y="1369219"/>
            <a:ext cx="78867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- 가운데" showMasterSp="0">
  <p:cSld name="TITLE_AND_BODY_1"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>
            <p:ph idx="4294967295" type="ctrTitle"/>
          </p:nvPr>
        </p:nvSpPr>
        <p:spPr>
          <a:xfrm>
            <a:off x="275250" y="791500"/>
            <a:ext cx="87438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Quark Engine</a:t>
            </a:r>
            <a:r>
              <a:rPr lang="en" sz="4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4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So, You Want to Build an Anti-Virus Engine?</a:t>
            </a:r>
            <a:endParaRPr b="1" sz="26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KunYu Chen &amp; JunWei Song @ PyCon TW 2020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1" name="Google Shape;1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25" y="867700"/>
            <a:ext cx="773600" cy="7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6750" y="3638475"/>
            <a:ext cx="1256924" cy="12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37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1 A malware crime </a:t>
            </a: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consists</a:t>
            </a: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of action and target 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Decoded principle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Definition: A crime consists of </a:t>
            </a:r>
            <a:r>
              <a:rPr b="1" lang="en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endParaRPr b="1"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E.g.: </a:t>
            </a:r>
            <a:r>
              <a:rPr b="1" lang="en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Steal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Money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People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Quark p</a:t>
            </a: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rinciple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Definition: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Malware crime 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consists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of </a:t>
            </a:r>
            <a:r>
              <a:rPr b="1" lang="en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and target.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E.g.: </a:t>
            </a:r>
            <a:r>
              <a:rPr b="1" lang="en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Steal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photos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Steal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banking account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passwords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700" y="4843463"/>
            <a:ext cx="48006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8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2 Loss of fame &gt; Loss of wealth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Decoded principle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Physical Body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Injury(death)</a:t>
            </a:r>
            <a:endParaRPr b="1"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Is more serious than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Psychological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Injury(intimidate)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*  Hard to recover = Felony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Quark principle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Loss of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fame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&gt; Loss of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wealth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Because it’s easier to make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money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back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than rebuild your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reputation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02" name="Google Shape;2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700" y="4843463"/>
            <a:ext cx="48006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39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3 Arithmetic Sequence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Decoded principle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When a murderer is sentenced 20 years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in prison for the crime.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Robber (7 years)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Why 20 and 7 years?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No obvious principle can be decoded.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Quark principle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We use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arithmetic sequence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to weight the penalty of each crime.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Eg. y1 = 10, y2 = 20, y3 = 30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700" y="4843463"/>
            <a:ext cx="48006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154" y="1826250"/>
            <a:ext cx="2675174" cy="2552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40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4 The latter the stage, the more we’re sure that the crime is practiced. (The order Theory)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Decoded principle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Order theory of criminal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Explains the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stages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of committing a crime.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As mentioned in chapter 4 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of Taiwan Criminal Law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Each crime 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consists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of a sequence of behaviors.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Those behaviors can be 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categorized (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stages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in a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specific order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700" y="4843463"/>
            <a:ext cx="48006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41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4 The latter the stage, the more we’re sure that the crime is practiced. (The order Theory)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For Instance: Murder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700" y="4843463"/>
            <a:ext cx="48006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1"/>
          <p:cNvPicPr preferRelativeResize="0"/>
          <p:nvPr/>
        </p:nvPicPr>
        <p:blipFill rotWithShape="1">
          <a:blip r:embed="rId5">
            <a:alphaModFix/>
          </a:blip>
          <a:srcRect b="0" l="119" r="119" t="0"/>
          <a:stretch/>
        </p:blipFill>
        <p:spPr>
          <a:xfrm>
            <a:off x="1352550" y="3062288"/>
            <a:ext cx="64389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2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p42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4 The latter the stage, the more we’re sure that the crime is practiced. (The order Theory)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Android Malware Crime Order Theory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700" y="4843463"/>
            <a:ext cx="48006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 rotWithShape="1">
          <a:blip r:embed="rId5">
            <a:alphaModFix/>
          </a:blip>
          <a:srcRect b="3384" l="0" r="0" t="3384"/>
          <a:stretch/>
        </p:blipFill>
        <p:spPr>
          <a:xfrm>
            <a:off x="1352550" y="2867025"/>
            <a:ext cx="64389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 txBox="1"/>
          <p:nvPr/>
        </p:nvSpPr>
        <p:spPr>
          <a:xfrm>
            <a:off x="49350" y="3698500"/>
            <a:ext cx="2622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android.permission.SEND_SMS</a:t>
            </a:r>
            <a:endParaRPr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android.permission.ACCESS_CORSE_LOCATION</a:t>
            </a:r>
            <a:endParaRPr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ndroid.permission.ACCESS_FINE_LOCATION</a:t>
            </a:r>
            <a:endParaRPr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2716350" y="3850900"/>
            <a:ext cx="2622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getCellLocation()</a:t>
            </a:r>
            <a:endParaRPr sz="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4011750" y="3850900"/>
            <a:ext cx="2622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getCellLocation()</a:t>
            </a:r>
            <a:endParaRPr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sendTextMessage()</a:t>
            </a:r>
            <a:endParaRPr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5230950" y="3850900"/>
            <a:ext cx="2622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getCellLocation()</a:t>
            </a:r>
            <a:endParaRPr sz="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sendTextMessage()</a:t>
            </a:r>
            <a:endParaRPr sz="8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6526350" y="3850900"/>
            <a:ext cx="2622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The location data</a:t>
            </a:r>
            <a:endParaRPr sz="8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3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4" name="Google Shape;254;p43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4 The latter the stage, the more we’re sure that the crime is practiced. (The order Theory)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Android Malware Crime Order Theory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197" y="2695025"/>
            <a:ext cx="2466153" cy="235322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/>
        </p:nvSpPr>
        <p:spPr>
          <a:xfrm>
            <a:off x="6802150" y="3026150"/>
            <a:ext cx="2229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Crime # 1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We have found native APIs called in a correct sequence and they’re handling the same register 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7" name="Google Shape;257;p43"/>
          <p:cNvCxnSpPr/>
          <p:nvPr/>
        </p:nvCxnSpPr>
        <p:spPr>
          <a:xfrm flipH="1">
            <a:off x="5278150" y="3283850"/>
            <a:ext cx="1524000" cy="10983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43"/>
          <p:cNvSpPr txBox="1"/>
          <p:nvPr/>
        </p:nvSpPr>
        <p:spPr>
          <a:xfrm>
            <a:off x="706150" y="3026150"/>
            <a:ext cx="2229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Crime # 5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We have found certain combination of native APIs called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9" name="Google Shape;259;p43"/>
          <p:cNvCxnSpPr/>
          <p:nvPr/>
        </p:nvCxnSpPr>
        <p:spPr>
          <a:xfrm>
            <a:off x="1815550" y="2813250"/>
            <a:ext cx="2599800" cy="4707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43"/>
          <p:cNvCxnSpPr>
            <a:stCxn id="258" idx="0"/>
          </p:cNvCxnSpPr>
          <p:nvPr/>
        </p:nvCxnSpPr>
        <p:spPr>
          <a:xfrm rot="10800000">
            <a:off x="1815400" y="2813150"/>
            <a:ext cx="5700" cy="213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4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5 The more evidence we caught, the more weight we give.(The order Theory)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Quark principle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Stage 2 is given more weight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than stage 1.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x2 &gt; x1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68" name="Google Shape;268;p44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700" y="4843463"/>
            <a:ext cx="48006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63" y="3478310"/>
            <a:ext cx="8341622" cy="96954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5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45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6 Proportional Sequence (The order Theory)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Decoded principle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The latter the stage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the more we’re sure that the crime is practiced.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Quark principle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We use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proportional sequence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to present such principle.</a:t>
            </a:r>
            <a:endParaRPr sz="1700"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651" y="3680475"/>
            <a:ext cx="5631253" cy="1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6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46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7 Crimes are independent events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Quark principle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For simplicity, we assume crimes are independent events.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And can add up penalty weights directly.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9"/>
          <p:cNvSpPr txBox="1"/>
          <p:nvPr>
            <p:ph idx="4294967295" type="subTitle"/>
          </p:nvPr>
        </p:nvSpPr>
        <p:spPr>
          <a:xfrm>
            <a:off x="516650" y="1543549"/>
            <a:ext cx="2991600" cy="21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30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KunYu Chen</a:t>
            </a:r>
            <a:endParaRPr b="1" sz="30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3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29"/>
          <p:cNvSpPr txBox="1"/>
          <p:nvPr>
            <p:ph idx="4294967295" type="subTitle"/>
          </p:nvPr>
        </p:nvSpPr>
        <p:spPr>
          <a:xfrm>
            <a:off x="5031775" y="1543550"/>
            <a:ext cx="2991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JunWei Song</a:t>
            </a:r>
            <a:endParaRPr b="1" sz="30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29"/>
          <p:cNvSpPr txBox="1"/>
          <p:nvPr/>
        </p:nvSpPr>
        <p:spPr>
          <a:xfrm>
            <a:off x="5412775" y="2062125"/>
            <a:ext cx="82830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Security Researcher</a:t>
            </a:r>
            <a:endParaRPr sz="1800">
              <a:solidFill>
                <a:srgbClr val="BF9000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CoFounder of Quark Engine</a:t>
            </a:r>
            <a:endParaRPr sz="1800">
              <a:solidFill>
                <a:srgbClr val="BF9000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21" name="Google Shape;121;p29"/>
          <p:cNvSpPr txBox="1"/>
          <p:nvPr/>
        </p:nvSpPr>
        <p:spPr>
          <a:xfrm>
            <a:off x="1145575" y="2062125"/>
            <a:ext cx="8283000" cy="1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Security Researcher</a:t>
            </a:r>
            <a:r>
              <a:rPr lang="en" sz="1800">
                <a:solidFill>
                  <a:srgbClr val="7F6000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	</a:t>
            </a:r>
            <a:endParaRPr sz="1800">
              <a:solidFill>
                <a:srgbClr val="BF9000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Founder of Quark Engine</a:t>
            </a:r>
            <a:endParaRPr sz="1800">
              <a:solidFill>
                <a:srgbClr val="F1C23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1C23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942876" y="2172150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75676" y="2172150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1670" y="618400"/>
            <a:ext cx="2991597" cy="60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1787" y="2566600"/>
            <a:ext cx="33833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421" y="1999250"/>
            <a:ext cx="38598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p47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7 Crimes are independent events</a:t>
            </a:r>
            <a:endParaRPr b="1" sz="23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Steal Photos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" sz="17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Penalty weight of crime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) *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Proportion of caught evidence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7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*(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2^2/2^4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)=1.25]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Steal Banking Account Password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[</a:t>
            </a:r>
            <a:r>
              <a:rPr lang="en" sz="17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*(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2^4/2^4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)=1]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Total Penalty Weight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1.25 + 1 = 2.25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197" y="1933025"/>
            <a:ext cx="2466153" cy="235322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" name="Google Shape;302;p48"/>
          <p:cNvSpPr txBox="1"/>
          <p:nvPr>
            <p:ph idx="4294967295" type="body"/>
          </p:nvPr>
        </p:nvSpPr>
        <p:spPr>
          <a:xfrm>
            <a:off x="802401" y="1074425"/>
            <a:ext cx="7874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8 Threshold Generate System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Decoded principle: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No obvious principles for threat level thresholds.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Quark principle: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To design a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threshold generate system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Not Just give any number by intuition.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9" name="Google Shape;309;p49"/>
          <p:cNvSpPr txBox="1"/>
          <p:nvPr>
            <p:ph idx="4294967295" type="body"/>
          </p:nvPr>
        </p:nvSpPr>
        <p:spPr>
          <a:xfrm>
            <a:off x="802400" y="1074425"/>
            <a:ext cx="8341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 # 8 Threshold Generate System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Quark principle: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To design a threshold generate system.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Not Just give any number by intuition.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5 threat levels: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Threshold for each level is the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of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b="1" lang="en" sz="17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Same</a:t>
            </a:r>
            <a:r>
              <a:rPr lang="en" sz="17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proportion of caught evidence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multipies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Penalty weight of crime</a:t>
            </a:r>
            <a:r>
              <a:rPr b="1" lang="en" sz="17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Not Perfect: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Build a foundation for future optimization!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idx="4294967295" type="body"/>
          </p:nvPr>
        </p:nvSpPr>
        <p:spPr>
          <a:xfrm>
            <a:off x="802374" y="1057650"/>
            <a:ext cx="81204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#2:</a:t>
            </a:r>
            <a:endParaRPr b="1" sz="45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 sz="45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</a:t>
            </a:r>
            <a:endParaRPr b="1" sz="4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125" y="1057650"/>
            <a:ext cx="676026" cy="6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(DBL)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51"/>
          <p:cNvSpPr txBox="1"/>
          <p:nvPr>
            <p:ph idx="4294967295" type="body"/>
          </p:nvPr>
        </p:nvSpPr>
        <p:spPr>
          <a:xfrm>
            <a:off x="802400" y="1074425"/>
            <a:ext cx="8341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DBL is the implementation of the Android malware crime order theory.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5 stages</a:t>
            </a: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First 3 stages: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We simply use APIs in androguard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to implement the first 3 stages.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5" name="Google Shape;325;p51"/>
          <p:cNvPicPr preferRelativeResize="0"/>
          <p:nvPr/>
        </p:nvPicPr>
        <p:blipFill rotWithShape="1">
          <a:blip r:embed="rId3">
            <a:alphaModFix/>
          </a:blip>
          <a:srcRect b="3384" l="0" r="0" t="3384"/>
          <a:stretch/>
        </p:blipFill>
        <p:spPr>
          <a:xfrm>
            <a:off x="1581150" y="2638425"/>
            <a:ext cx="64389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Stage4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2" name="Google Shape;332;p52"/>
          <p:cNvSpPr txBox="1"/>
          <p:nvPr>
            <p:ph idx="4294967295" type="body"/>
          </p:nvPr>
        </p:nvSpPr>
        <p:spPr>
          <a:xfrm>
            <a:off x="802400" y="1074425"/>
            <a:ext cx="8341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5 stages: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Stage 4: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We need to find the calling sequence of native APIs.</a:t>
            </a:r>
            <a:b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E.g. Crime: Send Location data via SMS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3" name="Google Shape;333;p52"/>
          <p:cNvPicPr preferRelativeResize="0"/>
          <p:nvPr/>
        </p:nvPicPr>
        <p:blipFill rotWithShape="1">
          <a:blip r:embed="rId3">
            <a:alphaModFix/>
          </a:blip>
          <a:srcRect b="3384" l="0" r="0" t="3384"/>
          <a:stretch/>
        </p:blipFill>
        <p:spPr>
          <a:xfrm>
            <a:off x="1581150" y="1800225"/>
            <a:ext cx="64389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2"/>
          <p:cNvSpPr/>
          <p:nvPr/>
        </p:nvSpPr>
        <p:spPr>
          <a:xfrm>
            <a:off x="5594875" y="3876575"/>
            <a:ext cx="30984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Landroid/telephony/SmsManager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sendTextMessage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52"/>
          <p:cNvSpPr/>
          <p:nvPr/>
        </p:nvSpPr>
        <p:spPr>
          <a:xfrm>
            <a:off x="461425" y="3876575"/>
            <a:ext cx="35463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Landroid/telephony/TelephonyManager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getCellLocation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6" name="Google Shape;336;p52"/>
          <p:cNvCxnSpPr/>
          <p:nvPr/>
        </p:nvCxnSpPr>
        <p:spPr>
          <a:xfrm>
            <a:off x="4217250" y="4126575"/>
            <a:ext cx="107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Stage4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53"/>
          <p:cNvSpPr txBox="1"/>
          <p:nvPr>
            <p:ph idx="4294967295" type="body"/>
          </p:nvPr>
        </p:nvSpPr>
        <p:spPr>
          <a:xfrm>
            <a:off x="802400" y="1074425"/>
            <a:ext cx="8341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Finding calling sequence of native APIs: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Find mutual parent function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53"/>
          <p:cNvSpPr/>
          <p:nvPr/>
        </p:nvSpPr>
        <p:spPr>
          <a:xfrm>
            <a:off x="413275" y="4257575"/>
            <a:ext cx="30984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Landroid/telephony/SmsManager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sendTextMessage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53"/>
          <p:cNvSpPr/>
          <p:nvPr/>
        </p:nvSpPr>
        <p:spPr>
          <a:xfrm>
            <a:off x="5262025" y="4257575"/>
            <a:ext cx="35463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Landroid/telephony/TelephonyManager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getCellLocation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6" name="Google Shape;346;p53"/>
          <p:cNvSpPr/>
          <p:nvPr/>
        </p:nvSpPr>
        <p:spPr>
          <a:xfrm>
            <a:off x="413275" y="3190775"/>
            <a:ext cx="30984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sendSms()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53"/>
          <p:cNvSpPr/>
          <p:nvPr/>
        </p:nvSpPr>
        <p:spPr>
          <a:xfrm>
            <a:off x="413275" y="2123975"/>
            <a:ext cx="83952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Lcom/google/progress/AndroidClientService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sendMessage()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48" name="Google Shape;348;p53"/>
          <p:cNvCxnSpPr>
            <a:stCxn id="344" idx="0"/>
            <a:endCxn id="349" idx="2"/>
          </p:cNvCxnSpPr>
          <p:nvPr/>
        </p:nvCxnSpPr>
        <p:spPr>
          <a:xfrm rot="10800000">
            <a:off x="1962475" y="3763475"/>
            <a:ext cx="0" cy="494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/>
          <p:nvPr/>
        </p:nvCxnSpPr>
        <p:spPr>
          <a:xfrm rot="10800000">
            <a:off x="1962475" y="2696675"/>
            <a:ext cx="0" cy="494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 rot="10800000">
            <a:off x="6991675" y="3763475"/>
            <a:ext cx="0" cy="494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53"/>
          <p:cNvCxnSpPr/>
          <p:nvPr/>
        </p:nvCxnSpPr>
        <p:spPr>
          <a:xfrm rot="10800000">
            <a:off x="6991675" y="2696675"/>
            <a:ext cx="0" cy="494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53"/>
          <p:cNvSpPr/>
          <p:nvPr/>
        </p:nvSpPr>
        <p:spPr>
          <a:xfrm>
            <a:off x="5262025" y="3190775"/>
            <a:ext cx="35463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getLocation()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Stage4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54"/>
          <p:cNvSpPr txBox="1"/>
          <p:nvPr>
            <p:ph idx="4294967295" type="body"/>
          </p:nvPr>
        </p:nvSpPr>
        <p:spPr>
          <a:xfrm>
            <a:off x="802400" y="1074425"/>
            <a:ext cx="8341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Smali-like code of sendMessage():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Malware hash: 14d9f1a92dd984d6040cc41ed06e273e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1" name="Google Shape;361;p54"/>
          <p:cNvPicPr preferRelativeResize="0"/>
          <p:nvPr/>
        </p:nvPicPr>
        <p:blipFill rotWithShape="1">
          <a:blip r:embed="rId3">
            <a:alphaModFix/>
          </a:blip>
          <a:srcRect b="7649" l="5431" r="4793" t="8654"/>
          <a:stretch/>
        </p:blipFill>
        <p:spPr>
          <a:xfrm>
            <a:off x="905427" y="1727950"/>
            <a:ext cx="5295727" cy="320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/>
          <p:nvPr/>
        </p:nvSpPr>
        <p:spPr>
          <a:xfrm>
            <a:off x="3399300" y="2215975"/>
            <a:ext cx="749400" cy="18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4"/>
          <p:cNvSpPr/>
          <p:nvPr/>
        </p:nvSpPr>
        <p:spPr>
          <a:xfrm>
            <a:off x="3780300" y="4578175"/>
            <a:ext cx="749400" cy="18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4"/>
          <p:cNvSpPr/>
          <p:nvPr/>
        </p:nvSpPr>
        <p:spPr>
          <a:xfrm>
            <a:off x="6809275" y="4181375"/>
            <a:ext cx="20751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sendSms()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54"/>
          <p:cNvSpPr/>
          <p:nvPr/>
        </p:nvSpPr>
        <p:spPr>
          <a:xfrm>
            <a:off x="6809275" y="1993100"/>
            <a:ext cx="20751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getLocation()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6" name="Google Shape;366;p54"/>
          <p:cNvCxnSpPr>
            <a:stCxn id="365" idx="1"/>
            <a:endCxn id="362" idx="3"/>
          </p:cNvCxnSpPr>
          <p:nvPr/>
        </p:nvCxnSpPr>
        <p:spPr>
          <a:xfrm flipH="1">
            <a:off x="4148575" y="2279450"/>
            <a:ext cx="2660700" cy="28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54"/>
          <p:cNvCxnSpPr>
            <a:stCxn id="364" idx="1"/>
            <a:endCxn id="363" idx="3"/>
          </p:cNvCxnSpPr>
          <p:nvPr/>
        </p:nvCxnSpPr>
        <p:spPr>
          <a:xfrm flipH="1">
            <a:off x="4529575" y="4467725"/>
            <a:ext cx="2279700" cy="202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Stage4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" name="Google Shape;374;p55"/>
          <p:cNvSpPr txBox="1"/>
          <p:nvPr>
            <p:ph idx="4294967295" type="body"/>
          </p:nvPr>
        </p:nvSpPr>
        <p:spPr>
          <a:xfrm>
            <a:off x="802400" y="1074425"/>
            <a:ext cx="8341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Obfuscation-Neglect: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Magic!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55"/>
          <p:cNvSpPr/>
          <p:nvPr/>
        </p:nvSpPr>
        <p:spPr>
          <a:xfrm>
            <a:off x="413275" y="4257575"/>
            <a:ext cx="30984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Landroid/telephony/SmsManager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sendTextMessage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55"/>
          <p:cNvSpPr/>
          <p:nvPr/>
        </p:nvSpPr>
        <p:spPr>
          <a:xfrm>
            <a:off x="5262025" y="4257575"/>
            <a:ext cx="35463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Landroid/telephony/TelephonyManager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getCellLocation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55"/>
          <p:cNvSpPr/>
          <p:nvPr/>
        </p:nvSpPr>
        <p:spPr>
          <a:xfrm>
            <a:off x="1251475" y="3662825"/>
            <a:ext cx="3098400" cy="4053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55"/>
          <p:cNvSpPr/>
          <p:nvPr/>
        </p:nvSpPr>
        <p:spPr>
          <a:xfrm>
            <a:off x="5262025" y="3190775"/>
            <a:ext cx="35463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9" name="Google Shape;379;p55"/>
          <p:cNvSpPr/>
          <p:nvPr/>
        </p:nvSpPr>
        <p:spPr>
          <a:xfrm>
            <a:off x="413275" y="2123975"/>
            <a:ext cx="83952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Lcom/ab/cd/ef;-&gt;a()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80" name="Google Shape;380;p55"/>
          <p:cNvCxnSpPr>
            <a:stCxn id="375" idx="0"/>
            <a:endCxn id="377" idx="2"/>
          </p:cNvCxnSpPr>
          <p:nvPr/>
        </p:nvCxnSpPr>
        <p:spPr>
          <a:xfrm flipH="1" rot="10800000">
            <a:off x="1962475" y="4068275"/>
            <a:ext cx="838200" cy="189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55"/>
          <p:cNvCxnSpPr/>
          <p:nvPr/>
        </p:nvCxnSpPr>
        <p:spPr>
          <a:xfrm rot="10800000">
            <a:off x="6991675" y="3763475"/>
            <a:ext cx="0" cy="494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55"/>
          <p:cNvCxnSpPr/>
          <p:nvPr/>
        </p:nvCxnSpPr>
        <p:spPr>
          <a:xfrm rot="10800000">
            <a:off x="6991675" y="2696675"/>
            <a:ext cx="0" cy="494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55"/>
          <p:cNvSpPr/>
          <p:nvPr/>
        </p:nvSpPr>
        <p:spPr>
          <a:xfrm>
            <a:off x="489475" y="2977025"/>
            <a:ext cx="3098400" cy="4053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4" name="Google Shape;384;p55"/>
          <p:cNvCxnSpPr>
            <a:stCxn id="377" idx="0"/>
            <a:endCxn id="383" idx="2"/>
          </p:cNvCxnSpPr>
          <p:nvPr/>
        </p:nvCxnSpPr>
        <p:spPr>
          <a:xfrm rot="10800000">
            <a:off x="2038675" y="3382325"/>
            <a:ext cx="762000" cy="2805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55"/>
          <p:cNvCxnSpPr>
            <a:stCxn id="383" idx="0"/>
          </p:cNvCxnSpPr>
          <p:nvPr/>
        </p:nvCxnSpPr>
        <p:spPr>
          <a:xfrm rot="10800000">
            <a:off x="2028175" y="2712425"/>
            <a:ext cx="10500" cy="264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Stage5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56"/>
          <p:cNvSpPr txBox="1"/>
          <p:nvPr>
            <p:ph idx="4294967295" type="body"/>
          </p:nvPr>
        </p:nvSpPr>
        <p:spPr>
          <a:xfrm>
            <a:off x="802400" y="1074425"/>
            <a:ext cx="8341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Stage 5: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We need to confirm that if the native APIs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are handling the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same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register.</a:t>
            </a:r>
            <a:b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56"/>
          <p:cNvSpPr/>
          <p:nvPr/>
        </p:nvSpPr>
        <p:spPr>
          <a:xfrm>
            <a:off x="1067200" y="4178175"/>
            <a:ext cx="30984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Landroid/telephony/SmsManager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sendTextMessage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" name="Google Shape;394;p56"/>
          <p:cNvSpPr/>
          <p:nvPr/>
        </p:nvSpPr>
        <p:spPr>
          <a:xfrm>
            <a:off x="4358075" y="2578600"/>
            <a:ext cx="3546300" cy="572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Landroid/telephony/TelephonyManager</a:t>
            </a:r>
            <a:endParaRPr b="1" sz="12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getCellLocation</a:t>
            </a:r>
            <a:endParaRPr b="1" sz="9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p56"/>
          <p:cNvSpPr txBox="1"/>
          <p:nvPr/>
        </p:nvSpPr>
        <p:spPr>
          <a:xfrm>
            <a:off x="3635050" y="2572175"/>
            <a:ext cx="54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endParaRPr b="1" sz="3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56"/>
          <p:cNvSpPr txBox="1"/>
          <p:nvPr/>
        </p:nvSpPr>
        <p:spPr>
          <a:xfrm>
            <a:off x="1394375" y="2572175"/>
            <a:ext cx="226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location_data</a:t>
            </a:r>
            <a:endParaRPr b="1"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7" name="Google Shape;397;p56"/>
          <p:cNvCxnSpPr/>
          <p:nvPr/>
        </p:nvCxnSpPr>
        <p:spPr>
          <a:xfrm rot="10800000">
            <a:off x="3276425" y="3331675"/>
            <a:ext cx="12633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56"/>
          <p:cNvSpPr txBox="1"/>
          <p:nvPr/>
        </p:nvSpPr>
        <p:spPr>
          <a:xfrm>
            <a:off x="2765975" y="3257975"/>
            <a:ext cx="226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output</a:t>
            </a:r>
            <a:endParaRPr b="1"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9" name="Google Shape;399;p56"/>
          <p:cNvCxnSpPr>
            <a:stCxn id="396" idx="2"/>
          </p:cNvCxnSpPr>
          <p:nvPr/>
        </p:nvCxnSpPr>
        <p:spPr>
          <a:xfrm flipH="1">
            <a:off x="2526575" y="3144875"/>
            <a:ext cx="900" cy="8310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6"/>
          <p:cNvSpPr txBox="1"/>
          <p:nvPr/>
        </p:nvSpPr>
        <p:spPr>
          <a:xfrm>
            <a:off x="860975" y="3257975"/>
            <a:ext cx="226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endParaRPr b="1"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" name="Google Shape;40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>
            <p:ph idx="4294967295" type="title"/>
          </p:nvPr>
        </p:nvSpPr>
        <p:spPr>
          <a:xfrm>
            <a:off x="472150" y="360250"/>
            <a:ext cx="74559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Outline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30"/>
          <p:cNvSpPr txBox="1"/>
          <p:nvPr>
            <p:ph idx="4294967295" type="body"/>
          </p:nvPr>
        </p:nvSpPr>
        <p:spPr>
          <a:xfrm>
            <a:off x="276075" y="1086300"/>
            <a:ext cx="8868000" cy="3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#1:</a:t>
            </a:r>
            <a:r>
              <a:rPr lang="en" sz="2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	Introduction of Malware Scoring System</a:t>
            </a:r>
            <a:endParaRPr sz="2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#2:</a:t>
            </a:r>
            <a:r>
              <a:rPr lang="en" sz="2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	Design Logic of the Dalvik Bytecode Loader</a:t>
            </a:r>
            <a:r>
              <a:rPr lang="en" sz="2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#3:</a:t>
            </a:r>
            <a:r>
              <a:rPr lang="en" sz="2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	Case Study of Malware Analysis Using Quark</a:t>
            </a:r>
            <a:endParaRPr sz="2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#4:</a:t>
            </a:r>
            <a:r>
              <a:rPr lang="en" sz="2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	Future Works</a:t>
            </a:r>
            <a:endParaRPr sz="21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1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Stage5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57"/>
          <p:cNvSpPr txBox="1"/>
          <p:nvPr>
            <p:ph idx="4294967295" type="body"/>
          </p:nvPr>
        </p:nvSpPr>
        <p:spPr>
          <a:xfrm>
            <a:off x="802400" y="1074425"/>
            <a:ext cx="8341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Simulating CPU Operation</a:t>
            </a: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8" name="Google Shape;408;p57"/>
          <p:cNvPicPr preferRelativeResize="0"/>
          <p:nvPr/>
        </p:nvPicPr>
        <p:blipFill rotWithShape="1">
          <a:blip r:embed="rId3">
            <a:alphaModFix/>
          </a:blip>
          <a:srcRect b="7649" l="5431" r="4793" t="8654"/>
          <a:stretch/>
        </p:blipFill>
        <p:spPr>
          <a:xfrm>
            <a:off x="3307252" y="1717100"/>
            <a:ext cx="5295727" cy="3206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57"/>
          <p:cNvCxnSpPr/>
          <p:nvPr/>
        </p:nvCxnSpPr>
        <p:spPr>
          <a:xfrm>
            <a:off x="2962725" y="1756500"/>
            <a:ext cx="21600" cy="3127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57"/>
          <p:cNvSpPr txBox="1"/>
          <p:nvPr/>
        </p:nvSpPr>
        <p:spPr>
          <a:xfrm>
            <a:off x="923250" y="1749000"/>
            <a:ext cx="1813500" cy="3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Read line by line of the smali-like code. </a:t>
            </a:r>
            <a:endParaRPr sz="1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And operate like CPU to get </a:t>
            </a:r>
            <a:endParaRPr sz="1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Courier New"/>
              <a:buAutoNum type="arabicPeriod"/>
            </a:pPr>
            <a:r>
              <a:rPr lang="en" sz="1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The value of every register</a:t>
            </a:r>
            <a:endParaRPr sz="1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Courier New"/>
              <a:buAutoNum type="arabicPeriod"/>
            </a:pPr>
            <a:r>
              <a:rPr lang="en" sz="1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Information like functions who have operated the same register </a:t>
            </a:r>
            <a:endParaRPr sz="11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Register Object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It’s a self-defined data type.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17" name="Google Shape;417;p58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Stage5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18" name="Google Shape;418;p58"/>
          <p:cNvGrpSpPr/>
          <p:nvPr/>
        </p:nvGrpSpPr>
        <p:grpSpPr>
          <a:xfrm>
            <a:off x="2156725" y="2219750"/>
            <a:ext cx="1506900" cy="304200"/>
            <a:chOff x="3375925" y="1314550"/>
            <a:chExt cx="1506900" cy="304200"/>
          </a:xfrm>
        </p:grpSpPr>
        <p:sp>
          <p:nvSpPr>
            <p:cNvPr id="419" name="Google Shape;419;p58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0" name="Google Shape;420;p58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Register Name</a:t>
              </a:r>
              <a:endPara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21" name="Google Shape;421;p58"/>
          <p:cNvGrpSpPr/>
          <p:nvPr/>
        </p:nvGrpSpPr>
        <p:grpSpPr>
          <a:xfrm>
            <a:off x="2156725" y="2523950"/>
            <a:ext cx="1506900" cy="304200"/>
            <a:chOff x="3375925" y="1314550"/>
            <a:chExt cx="1506900" cy="304200"/>
          </a:xfrm>
        </p:grpSpPr>
        <p:sp>
          <p:nvSpPr>
            <p:cNvPr id="422" name="Google Shape;422;p58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3" name="Google Shape;423;p58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RegisterValue</a:t>
              </a:r>
              <a:endPara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24" name="Google Shape;424;p58"/>
          <p:cNvGrpSpPr/>
          <p:nvPr/>
        </p:nvGrpSpPr>
        <p:grpSpPr>
          <a:xfrm>
            <a:off x="2156725" y="2831740"/>
            <a:ext cx="1506900" cy="1371759"/>
            <a:chOff x="3375925" y="1314550"/>
            <a:chExt cx="1506900" cy="304200"/>
          </a:xfrm>
        </p:grpSpPr>
        <p:sp>
          <p:nvSpPr>
            <p:cNvPr id="425" name="Google Shape;425;p58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6" name="Google Shape;426;p58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Used_by_</a:t>
              </a:r>
              <a:r>
                <a:rPr b="1"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r>
                <a:rPr b="1"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hich_function</a:t>
              </a:r>
              <a:endPara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27" name="Google Shape;427;p58"/>
          <p:cNvGrpSpPr/>
          <p:nvPr/>
        </p:nvGrpSpPr>
        <p:grpSpPr>
          <a:xfrm>
            <a:off x="3899568" y="2219750"/>
            <a:ext cx="3546640" cy="304200"/>
            <a:chOff x="3375925" y="1314550"/>
            <a:chExt cx="1506900" cy="304200"/>
          </a:xfrm>
        </p:grpSpPr>
        <p:sp>
          <p:nvSpPr>
            <p:cNvPr id="428" name="Google Shape;428;p58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9" name="Google Shape;429;p58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v7</a:t>
              </a:r>
              <a:endPara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30" name="Google Shape;430;p58"/>
          <p:cNvGrpSpPr/>
          <p:nvPr/>
        </p:nvGrpSpPr>
        <p:grpSpPr>
          <a:xfrm>
            <a:off x="3906806" y="2523950"/>
            <a:ext cx="3532174" cy="304200"/>
            <a:chOff x="3375925" y="1314550"/>
            <a:chExt cx="1506900" cy="304200"/>
          </a:xfrm>
        </p:grpSpPr>
        <p:sp>
          <p:nvSpPr>
            <p:cNvPr id="431" name="Google Shape;431;p58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32" name="Google Shape;432;p58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v7</a:t>
              </a:r>
              <a:r>
                <a:rPr b="1" lang="en" sz="1200">
                  <a:solidFill>
                    <a:srgbClr val="FF99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b="1" lang="en" sz="1200">
                  <a:solidFill>
                    <a:srgbClr val="FF99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append(</a:t>
              </a:r>
              <a:r>
                <a:rPr b="1" lang="en" sz="1200">
                  <a:solidFill>
                    <a:srgbClr val="00FF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str1</a:t>
              </a:r>
              <a:r>
                <a:rPr b="1" lang="en" sz="1200">
                  <a:solidFill>
                    <a:srgbClr val="FF99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b="1" lang="en" sz="1200">
                  <a:solidFill>
                    <a:srgbClr val="00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FUNC1()</a:t>
              </a:r>
              <a:r>
                <a:rPr b="1" lang="en" sz="1200">
                  <a:solidFill>
                    <a:srgbClr val="FF99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b="1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33" name="Google Shape;433;p58"/>
          <p:cNvGrpSpPr/>
          <p:nvPr/>
        </p:nvGrpSpPr>
        <p:grpSpPr>
          <a:xfrm>
            <a:off x="3915423" y="2835188"/>
            <a:ext cx="3512905" cy="1357735"/>
            <a:chOff x="3375920" y="1314548"/>
            <a:chExt cx="1701000" cy="707707"/>
          </a:xfrm>
        </p:grpSpPr>
        <p:sp>
          <p:nvSpPr>
            <p:cNvPr id="434" name="Google Shape;434;p58"/>
            <p:cNvSpPr/>
            <p:nvPr/>
          </p:nvSpPr>
          <p:spPr>
            <a:xfrm>
              <a:off x="3375920" y="1314554"/>
              <a:ext cx="1701000" cy="707700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35" name="Google Shape;435;p58"/>
            <p:cNvSpPr txBox="1"/>
            <p:nvPr/>
          </p:nvSpPr>
          <p:spPr>
            <a:xfrm>
              <a:off x="3387231" y="1314548"/>
              <a:ext cx="1664700" cy="61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FUNC2(</a:t>
              </a:r>
              <a:r>
                <a:rPr b="1" lang="en" sz="1200">
                  <a:solidFill>
                    <a:srgbClr val="00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v7</a:t>
              </a:r>
              <a:r>
                <a:rPr b="1" lang="en" sz="1200">
                  <a:solidFill>
                    <a:srgbClr val="FFFF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436" name="Google Shape;43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/>
          <p:nvPr/>
        </p:nvSpPr>
        <p:spPr>
          <a:xfrm>
            <a:off x="662181" y="3292388"/>
            <a:ext cx="34380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sendSms(</a:t>
            </a:r>
            <a:r>
              <a:rPr b="1" lang="en" sz="12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v7</a:t>
            </a:r>
            <a:r>
              <a:rPr b="1" lang="en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2" name="Google Shape;442;p59"/>
          <p:cNvSpPr txBox="1"/>
          <p:nvPr>
            <p:ph idx="4294967295" type="body"/>
          </p:nvPr>
        </p:nvSpPr>
        <p:spPr>
          <a:xfrm>
            <a:off x="802388" y="8458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Expand Every Register 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Every time when the value of Used_by_which_function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is filled.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We produce lots of register objects.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3" name="Google Shape;443;p59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Stage5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4" name="Google Shape;444;p59"/>
          <p:cNvSpPr/>
          <p:nvPr/>
        </p:nvSpPr>
        <p:spPr>
          <a:xfrm>
            <a:off x="4525478" y="2676950"/>
            <a:ext cx="4122000" cy="3042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59"/>
          <p:cNvSpPr txBox="1"/>
          <p:nvPr/>
        </p:nvSpPr>
        <p:spPr>
          <a:xfrm>
            <a:off x="4615189" y="2676950"/>
            <a:ext cx="3923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v7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59"/>
          <p:cNvSpPr/>
          <p:nvPr/>
        </p:nvSpPr>
        <p:spPr>
          <a:xfrm>
            <a:off x="4523300" y="2981150"/>
            <a:ext cx="4126500" cy="3042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59"/>
          <p:cNvSpPr txBox="1"/>
          <p:nvPr/>
        </p:nvSpPr>
        <p:spPr>
          <a:xfrm>
            <a:off x="4615150" y="2981138"/>
            <a:ext cx="3899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append(</a:t>
            </a: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“User location”</a:t>
            </a:r>
            <a:r>
              <a:rPr b="1"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getLocation()</a:t>
            </a:r>
            <a:r>
              <a:rPr b="1"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8" name="Google Shape;448;p59"/>
          <p:cNvSpPr/>
          <p:nvPr/>
        </p:nvSpPr>
        <p:spPr>
          <a:xfrm>
            <a:off x="4525023" y="3292383"/>
            <a:ext cx="4123200" cy="1357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4552438" y="3292370"/>
            <a:ext cx="40350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sendSms(</a:t>
            </a:r>
            <a:endParaRPr b="1"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append(</a:t>
            </a:r>
            <a:endParaRPr b="1" sz="12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User location:</a:t>
            </a:r>
            <a:r>
              <a:rPr b="1"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”,</a:t>
            </a:r>
            <a:endParaRPr b="1" sz="12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getLocation()</a:t>
            </a:r>
            <a:endParaRPr b="1" sz="12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b="1" sz="12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)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7605325" y="3389725"/>
            <a:ext cx="7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API2</a:t>
            </a:r>
            <a:endParaRPr b="1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7605325" y="4167588"/>
            <a:ext cx="7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API1</a:t>
            </a:r>
            <a:endParaRPr b="1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52" name="Google Shape;452;p59"/>
          <p:cNvCxnSpPr>
            <a:stCxn id="451" idx="1"/>
          </p:cNvCxnSpPr>
          <p:nvPr/>
        </p:nvCxnSpPr>
        <p:spPr>
          <a:xfrm rot="10800000">
            <a:off x="6755725" y="4039938"/>
            <a:ext cx="849600" cy="3123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59"/>
          <p:cNvCxnSpPr/>
          <p:nvPr/>
        </p:nvCxnSpPr>
        <p:spPr>
          <a:xfrm>
            <a:off x="3624150" y="2554725"/>
            <a:ext cx="1466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59"/>
          <p:cNvSpPr txBox="1"/>
          <p:nvPr/>
        </p:nvSpPr>
        <p:spPr>
          <a:xfrm>
            <a:off x="3150500" y="2103863"/>
            <a:ext cx="25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Expand Every Register </a:t>
            </a:r>
            <a:endParaRPr b="1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5" name="Google Shape;455;p59"/>
          <p:cNvGrpSpPr/>
          <p:nvPr/>
        </p:nvGrpSpPr>
        <p:grpSpPr>
          <a:xfrm>
            <a:off x="622968" y="2676950"/>
            <a:ext cx="3546640" cy="304200"/>
            <a:chOff x="3375925" y="1314550"/>
            <a:chExt cx="1506900" cy="304200"/>
          </a:xfrm>
        </p:grpSpPr>
        <p:sp>
          <p:nvSpPr>
            <p:cNvPr id="456" name="Google Shape;456;p59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57" name="Google Shape;457;p59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v7</a:t>
              </a:r>
              <a:endParaRPr b="1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58" name="Google Shape;458;p59"/>
          <p:cNvGrpSpPr/>
          <p:nvPr/>
        </p:nvGrpSpPr>
        <p:grpSpPr>
          <a:xfrm>
            <a:off x="629511" y="2981150"/>
            <a:ext cx="3534133" cy="304200"/>
            <a:chOff x="3375925" y="1314550"/>
            <a:chExt cx="1506900" cy="304200"/>
          </a:xfrm>
        </p:grpSpPr>
        <p:sp>
          <p:nvSpPr>
            <p:cNvPr id="459" name="Google Shape;459;p59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0" name="Google Shape;460;p59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99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append(</a:t>
              </a:r>
              <a:r>
                <a:rPr b="1" lang="en" sz="1200">
                  <a:solidFill>
                    <a:srgbClr val="00FF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v8</a:t>
              </a:r>
              <a:r>
                <a:rPr b="1" lang="en" sz="1200">
                  <a:solidFill>
                    <a:srgbClr val="FF99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b="1" lang="en" sz="1200">
                  <a:solidFill>
                    <a:srgbClr val="00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v3</a:t>
              </a:r>
              <a:r>
                <a:rPr b="1" lang="en" sz="1200">
                  <a:solidFill>
                    <a:srgbClr val="FF99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  </a:t>
              </a:r>
              <a:endParaRPr b="1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461" name="Google Shape;461;p59"/>
          <p:cNvSpPr/>
          <p:nvPr/>
        </p:nvSpPr>
        <p:spPr>
          <a:xfrm>
            <a:off x="639786" y="3292339"/>
            <a:ext cx="3513000" cy="1357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62" name="Google Shape;462;p59"/>
          <p:cNvCxnSpPr>
            <a:stCxn id="450" idx="1"/>
          </p:cNvCxnSpPr>
          <p:nvPr/>
        </p:nvCxnSpPr>
        <p:spPr>
          <a:xfrm rot="10800000">
            <a:off x="5416825" y="3456175"/>
            <a:ext cx="2188500" cy="118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idx="4294967295" type="body"/>
          </p:nvPr>
        </p:nvSpPr>
        <p:spPr>
          <a:xfrm>
            <a:off x="802388" y="8458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Register Objects are organized with</a:t>
            </a:r>
            <a:b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Two-Dimensional Python List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Similar idea like the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hash table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to boost up r/w of the list.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9" name="Google Shape;469;p60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Stage5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Google Shape;470;p60"/>
          <p:cNvSpPr txBox="1"/>
          <p:nvPr/>
        </p:nvSpPr>
        <p:spPr>
          <a:xfrm>
            <a:off x="330000" y="3363375"/>
            <a:ext cx="548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v3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330000" y="2718850"/>
            <a:ext cx="548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Google Shape;472;p60"/>
          <p:cNvSpPr txBox="1"/>
          <p:nvPr/>
        </p:nvSpPr>
        <p:spPr>
          <a:xfrm>
            <a:off x="330000" y="3023050"/>
            <a:ext cx="548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v2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3" name="Google Shape;473;p60"/>
          <p:cNvSpPr txBox="1"/>
          <p:nvPr/>
        </p:nvSpPr>
        <p:spPr>
          <a:xfrm>
            <a:off x="330000" y="4292313"/>
            <a:ext cx="548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v6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4" name="Google Shape;474;p60"/>
          <p:cNvSpPr txBox="1"/>
          <p:nvPr/>
        </p:nvSpPr>
        <p:spPr>
          <a:xfrm>
            <a:off x="330000" y="4007900"/>
            <a:ext cx="548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v5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" name="Google Shape;475;p60"/>
          <p:cNvSpPr txBox="1"/>
          <p:nvPr/>
        </p:nvSpPr>
        <p:spPr>
          <a:xfrm>
            <a:off x="330000" y="3674950"/>
            <a:ext cx="548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v4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6" name="Google Shape;476;p60"/>
          <p:cNvGrpSpPr/>
          <p:nvPr/>
        </p:nvGrpSpPr>
        <p:grpSpPr>
          <a:xfrm>
            <a:off x="861325" y="2838550"/>
            <a:ext cx="1506900" cy="304200"/>
            <a:chOff x="3375925" y="1314550"/>
            <a:chExt cx="1506900" cy="304200"/>
          </a:xfrm>
        </p:grpSpPr>
        <p:sp>
          <p:nvSpPr>
            <p:cNvPr id="477" name="Google Shape;477;p60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8" name="Google Shape;478;p60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Register</a:t>
              </a:r>
              <a:r>
                <a:rPr b="1" lang="en" sz="10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Object</a:t>
              </a:r>
              <a:endParaRPr b="1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79" name="Google Shape;479;p60"/>
          <p:cNvGrpSpPr/>
          <p:nvPr/>
        </p:nvGrpSpPr>
        <p:grpSpPr>
          <a:xfrm>
            <a:off x="861325" y="3743750"/>
            <a:ext cx="1506900" cy="304200"/>
            <a:chOff x="3375925" y="1314550"/>
            <a:chExt cx="1506900" cy="304200"/>
          </a:xfrm>
        </p:grpSpPr>
        <p:sp>
          <p:nvSpPr>
            <p:cNvPr id="480" name="Google Shape;480;p60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1" name="Google Shape;481;p60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Register</a:t>
              </a:r>
              <a:r>
                <a:rPr b="1" lang="en" sz="10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Object</a:t>
              </a:r>
              <a:endParaRPr b="1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82" name="Google Shape;482;p60"/>
          <p:cNvGrpSpPr/>
          <p:nvPr/>
        </p:nvGrpSpPr>
        <p:grpSpPr>
          <a:xfrm>
            <a:off x="2705300" y="3743750"/>
            <a:ext cx="1506900" cy="304200"/>
            <a:chOff x="3375925" y="1314550"/>
            <a:chExt cx="1506900" cy="304200"/>
          </a:xfrm>
        </p:grpSpPr>
        <p:sp>
          <p:nvSpPr>
            <p:cNvPr id="483" name="Google Shape;483;p60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4" name="Google Shape;484;p60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Register</a:t>
              </a:r>
              <a:r>
                <a:rPr b="1" lang="en" sz="10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Object</a:t>
              </a:r>
              <a:endParaRPr b="1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85" name="Google Shape;485;p60"/>
          <p:cNvGrpSpPr/>
          <p:nvPr/>
        </p:nvGrpSpPr>
        <p:grpSpPr>
          <a:xfrm>
            <a:off x="4552100" y="3743750"/>
            <a:ext cx="1506900" cy="304200"/>
            <a:chOff x="3375925" y="1314550"/>
            <a:chExt cx="1506900" cy="304200"/>
          </a:xfrm>
        </p:grpSpPr>
        <p:sp>
          <p:nvSpPr>
            <p:cNvPr id="486" name="Google Shape;486;p60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7" name="Google Shape;487;p60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Register</a:t>
              </a:r>
              <a:r>
                <a:rPr b="1" lang="en" sz="10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Object</a:t>
              </a:r>
              <a:endParaRPr b="1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88" name="Google Shape;488;p60"/>
          <p:cNvGrpSpPr/>
          <p:nvPr/>
        </p:nvGrpSpPr>
        <p:grpSpPr>
          <a:xfrm>
            <a:off x="861325" y="4350950"/>
            <a:ext cx="1506900" cy="304200"/>
            <a:chOff x="3375925" y="1314550"/>
            <a:chExt cx="1506900" cy="304200"/>
          </a:xfrm>
        </p:grpSpPr>
        <p:sp>
          <p:nvSpPr>
            <p:cNvPr id="489" name="Google Shape;489;p60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90" name="Google Shape;490;p60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Register</a:t>
              </a:r>
              <a:r>
                <a:rPr b="1" lang="en" sz="10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Object</a:t>
              </a:r>
              <a:endParaRPr b="1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91" name="Google Shape;491;p60"/>
          <p:cNvGrpSpPr/>
          <p:nvPr/>
        </p:nvGrpSpPr>
        <p:grpSpPr>
          <a:xfrm>
            <a:off x="2686525" y="4350950"/>
            <a:ext cx="1506900" cy="304200"/>
            <a:chOff x="3375925" y="1314550"/>
            <a:chExt cx="1506900" cy="304200"/>
          </a:xfrm>
        </p:grpSpPr>
        <p:sp>
          <p:nvSpPr>
            <p:cNvPr id="492" name="Google Shape;492;p60"/>
            <p:cNvSpPr/>
            <p:nvPr/>
          </p:nvSpPr>
          <p:spPr>
            <a:xfrm>
              <a:off x="3375925" y="1314550"/>
              <a:ext cx="1506900" cy="304200"/>
            </a:xfrm>
            <a:prstGeom prst="rect">
              <a:avLst/>
            </a:prstGeom>
            <a:noFill/>
            <a:ln cap="flat" cmpd="sng" w="381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93" name="Google Shape;493;p60"/>
            <p:cNvSpPr txBox="1"/>
            <p:nvPr/>
          </p:nvSpPr>
          <p:spPr>
            <a:xfrm>
              <a:off x="3412225" y="1314550"/>
              <a:ext cx="1434300" cy="3042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Register</a:t>
              </a:r>
              <a:r>
                <a:rPr b="1" lang="en" sz="10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Object</a:t>
              </a:r>
              <a:endParaRPr b="1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494" name="Google Shape;494;p60"/>
          <p:cNvSpPr txBox="1"/>
          <p:nvPr/>
        </p:nvSpPr>
        <p:spPr>
          <a:xfrm>
            <a:off x="6136275" y="2730250"/>
            <a:ext cx="29103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b="1" sz="2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1" lang="en" sz="2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RO1</a:t>
            </a: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1" sz="2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[],</a:t>
            </a:r>
            <a:endParaRPr b="1" sz="2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[],</a:t>
            </a:r>
            <a:endParaRPr b="1" sz="2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2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RO2</a:t>
            </a: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2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RO3</a:t>
            </a: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RO4</a:t>
            </a: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1" sz="2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[],</a:t>
            </a:r>
            <a:endParaRPr b="1" sz="2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23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RO5</a:t>
            </a: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23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RO6</a:t>
            </a: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2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2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"/>
          <p:cNvSpPr txBox="1"/>
          <p:nvPr>
            <p:ph idx="4294967295" type="body"/>
          </p:nvPr>
        </p:nvSpPr>
        <p:spPr>
          <a:xfrm>
            <a:off x="802388" y="8458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Finish constructing the hash table 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We then scan through all register objects to check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If APIs are handling the same register.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1" name="Google Shape;501;p61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Design Logic of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Dalvik Bytecode Loader (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Stage5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2" name="Google Shape;50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idx="4294967295" type="body"/>
          </p:nvPr>
        </p:nvSpPr>
        <p:spPr>
          <a:xfrm>
            <a:off x="802374" y="1057650"/>
            <a:ext cx="81204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#3:</a:t>
            </a:r>
            <a:endParaRPr b="1" sz="45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Case Study of </a:t>
            </a:r>
            <a:br>
              <a:rPr b="1" lang="en" sz="4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4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Malware analysis</a:t>
            </a:r>
            <a:r>
              <a:rPr b="1" lang="en" sz="4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using</a:t>
            </a:r>
            <a:endParaRPr b="1" sz="45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Quark Engine</a:t>
            </a:r>
            <a:endParaRPr b="1" sz="45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9" name="Google Shape;5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125" y="1057650"/>
            <a:ext cx="676026" cy="6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Case Study of Malware Analysis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6" name="Google Shape;516;p63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Two malware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Non-Obfuscated:	</a:t>
            </a:r>
            <a:r>
              <a:rPr lang="en" sz="1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14d9f1a92dd984d6040cc41ed06e273e</a:t>
            </a:r>
            <a:endParaRPr sz="15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Obfuscated:</a:t>
            </a:r>
            <a:r>
              <a:rPr lang="en" sz="1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		76db25ce55dc2738a387cbbb947f32f0</a:t>
            </a:r>
            <a:br>
              <a:rPr lang="en" sz="1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For each malware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Show how we detect the behavior of the malware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with detection rule</a:t>
            </a:r>
            <a:endParaRPr sz="1700"/>
          </a:p>
        </p:txBody>
      </p:sp>
      <p:sp>
        <p:nvSpPr>
          <p:cNvPr id="517" name="Google Shape;51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Case Study of Malware Analysis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3" name="Google Shape;523;p64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Malware #1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Non-Obfuscated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:   </a:t>
            </a:r>
            <a:r>
              <a:rPr lang="en" sz="1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14d9f1a92dd984d6040cc41ed06e273e</a:t>
            </a:r>
            <a:br>
              <a:rPr lang="en" sz="1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Detection Rule: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Detect whether if the malware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sends out cellphone’s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data via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SMS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/>
          </a:p>
        </p:txBody>
      </p:sp>
      <p:sp>
        <p:nvSpPr>
          <p:cNvPr id="524" name="Google Shape;52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Case Study of Malware Analysis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0" name="Google Shape;5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100" y="1000075"/>
            <a:ext cx="6254799" cy="39376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00" y="781725"/>
            <a:ext cx="8758401" cy="46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Code - sendMessage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8" name="Google Shape;538;p66"/>
          <p:cNvSpPr/>
          <p:nvPr/>
        </p:nvSpPr>
        <p:spPr>
          <a:xfrm>
            <a:off x="1567175" y="3876725"/>
            <a:ext cx="750600" cy="30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6"/>
          <p:cNvSpPr/>
          <p:nvPr/>
        </p:nvSpPr>
        <p:spPr>
          <a:xfrm>
            <a:off x="5583100" y="3876725"/>
            <a:ext cx="1333200" cy="30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6"/>
          <p:cNvSpPr txBox="1"/>
          <p:nvPr/>
        </p:nvSpPr>
        <p:spPr>
          <a:xfrm>
            <a:off x="6627100" y="2813500"/>
            <a:ext cx="22374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Native API 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getCell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Location()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inside!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1" name="Google Shape;541;p66"/>
          <p:cNvSpPr txBox="1"/>
          <p:nvPr/>
        </p:nvSpPr>
        <p:spPr>
          <a:xfrm>
            <a:off x="5712700" y="1289500"/>
            <a:ext cx="22374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Native API 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sendTextMessage()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inside!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42" name="Google Shape;542;p66"/>
          <p:cNvCxnSpPr>
            <a:stCxn id="541" idx="1"/>
            <a:endCxn id="538" idx="3"/>
          </p:cNvCxnSpPr>
          <p:nvPr/>
        </p:nvCxnSpPr>
        <p:spPr>
          <a:xfrm flipH="1">
            <a:off x="2317900" y="1666750"/>
            <a:ext cx="3394800" cy="2360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66"/>
          <p:cNvCxnSpPr>
            <a:stCxn id="540" idx="1"/>
            <a:endCxn id="539" idx="0"/>
          </p:cNvCxnSpPr>
          <p:nvPr/>
        </p:nvCxnSpPr>
        <p:spPr>
          <a:xfrm flipH="1">
            <a:off x="6249700" y="3190750"/>
            <a:ext cx="377400" cy="686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>
            <p:ph idx="4294967295" type="body"/>
          </p:nvPr>
        </p:nvSpPr>
        <p:spPr>
          <a:xfrm>
            <a:off x="802386" y="1057656"/>
            <a:ext cx="75438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#1</a:t>
            </a:r>
            <a:r>
              <a:rPr b="1" lang="en" sz="4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45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Introduction of </a:t>
            </a:r>
            <a:br>
              <a:rPr b="1" lang="en" sz="4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Malware Scoring System</a:t>
            </a:r>
            <a:endParaRPr b="1" sz="43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125" y="1057650"/>
            <a:ext cx="676026" cy="6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7"/>
          <p:cNvPicPr preferRelativeResize="0"/>
          <p:nvPr/>
        </p:nvPicPr>
        <p:blipFill rotWithShape="1">
          <a:blip r:embed="rId3">
            <a:alphaModFix/>
          </a:blip>
          <a:srcRect b="2098" l="0" r="0" t="2098"/>
          <a:stretch/>
        </p:blipFill>
        <p:spPr>
          <a:xfrm>
            <a:off x="-242350" y="-76200"/>
            <a:ext cx="781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7"/>
          <p:cNvSpPr txBox="1"/>
          <p:nvPr/>
        </p:nvSpPr>
        <p:spPr>
          <a:xfrm>
            <a:off x="4874500" y="850425"/>
            <a:ext cx="2237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Get Cell Location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1" name="Google Shape;551;p67"/>
          <p:cNvSpPr txBox="1"/>
          <p:nvPr/>
        </p:nvSpPr>
        <p:spPr>
          <a:xfrm>
            <a:off x="2955825" y="4270800"/>
            <a:ext cx="251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 location info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2" name="Google Shape;552;p67"/>
          <p:cNvSpPr/>
          <p:nvPr/>
        </p:nvSpPr>
        <p:spPr>
          <a:xfrm>
            <a:off x="855675" y="3960900"/>
            <a:ext cx="1717500" cy="23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7"/>
          <p:cNvSpPr/>
          <p:nvPr/>
        </p:nvSpPr>
        <p:spPr>
          <a:xfrm>
            <a:off x="3446475" y="776075"/>
            <a:ext cx="1076100" cy="33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7"/>
          <p:cNvSpPr txBox="1"/>
          <p:nvPr/>
        </p:nvSpPr>
        <p:spPr>
          <a:xfrm>
            <a:off x="3531100" y="86100"/>
            <a:ext cx="35808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Code - getLocation</a:t>
            </a:r>
            <a:endParaRPr sz="17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5" name="Google Shape;55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Code - sendSms</a:t>
            </a:r>
            <a:endParaRPr/>
          </a:p>
        </p:txBody>
      </p:sp>
      <p:pic>
        <p:nvPicPr>
          <p:cNvPr id="561" name="Google Shape;561;p68"/>
          <p:cNvPicPr preferRelativeResize="0"/>
          <p:nvPr/>
        </p:nvPicPr>
        <p:blipFill rotWithShape="1">
          <a:blip r:embed="rId3">
            <a:alphaModFix/>
          </a:blip>
          <a:srcRect b="2006" l="0" r="0" t="2006"/>
          <a:stretch/>
        </p:blipFill>
        <p:spPr>
          <a:xfrm>
            <a:off x="136699" y="1189349"/>
            <a:ext cx="8758397" cy="30474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1000"/>
              </a:srgbClr>
            </a:outerShdw>
          </a:effectLst>
        </p:spPr>
      </p:pic>
      <p:sp>
        <p:nvSpPr>
          <p:cNvPr id="562" name="Google Shape;562;p68"/>
          <p:cNvSpPr/>
          <p:nvPr/>
        </p:nvSpPr>
        <p:spPr>
          <a:xfrm>
            <a:off x="2989275" y="2208300"/>
            <a:ext cx="1717500" cy="23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9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Case Study of Malware Analysis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9" name="Google Shape;569;p69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Malware #2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Obfuscated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:   </a:t>
            </a:r>
            <a:r>
              <a:rPr lang="en" sz="1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76db25ce55dc2738a387cbbb947f32f0</a:t>
            </a:r>
            <a:br>
              <a:rPr lang="en" sz="1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Detection Rule: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Detect whether if the malware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Detect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WiFi Hotspot</a:t>
            </a:r>
            <a:r>
              <a:rPr b="1"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by gathering information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Like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active network info 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cell phone location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/>
          </a:p>
        </p:txBody>
      </p:sp>
      <p:sp>
        <p:nvSpPr>
          <p:cNvPr id="570" name="Google Shape;570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Case Study of Malware Analysis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6" name="Google Shape;5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903" y="1076275"/>
            <a:ext cx="5739800" cy="36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Code - p.a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3" name="Google Shape;583;p71"/>
          <p:cNvPicPr preferRelativeResize="0"/>
          <p:nvPr/>
        </p:nvPicPr>
        <p:blipFill rotWithShape="1">
          <a:blip r:embed="rId3">
            <a:alphaModFix/>
          </a:blip>
          <a:srcRect b="8995" l="0" r="0" t="9003"/>
          <a:stretch/>
        </p:blipFill>
        <p:spPr>
          <a:xfrm>
            <a:off x="1382675" y="1004888"/>
            <a:ext cx="6378649" cy="39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1"/>
          <p:cNvSpPr/>
          <p:nvPr/>
        </p:nvSpPr>
        <p:spPr>
          <a:xfrm>
            <a:off x="3073275" y="2421650"/>
            <a:ext cx="1058100" cy="33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71"/>
          <p:cNvSpPr txBox="1"/>
          <p:nvPr/>
        </p:nvSpPr>
        <p:spPr>
          <a:xfrm>
            <a:off x="6010200" y="1377000"/>
            <a:ext cx="26964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Native API 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getActiveNetworkInfo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inside!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6" name="Google Shape;586;p71"/>
          <p:cNvSpPr txBox="1"/>
          <p:nvPr/>
        </p:nvSpPr>
        <p:spPr>
          <a:xfrm>
            <a:off x="6135900" y="3856975"/>
            <a:ext cx="26964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Native API </a:t>
            </a:r>
            <a:r>
              <a:rPr b="1"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getCellLocation()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inside!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7" name="Google Shape;587;p71"/>
          <p:cNvSpPr/>
          <p:nvPr/>
        </p:nvSpPr>
        <p:spPr>
          <a:xfrm>
            <a:off x="3073275" y="2878850"/>
            <a:ext cx="1058100" cy="33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71"/>
          <p:cNvCxnSpPr>
            <a:stCxn id="585" idx="1"/>
            <a:endCxn id="584" idx="0"/>
          </p:cNvCxnSpPr>
          <p:nvPr/>
        </p:nvCxnSpPr>
        <p:spPr>
          <a:xfrm flipH="1">
            <a:off x="3602400" y="1754250"/>
            <a:ext cx="2407800" cy="6675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71"/>
          <p:cNvCxnSpPr>
            <a:stCxn id="586" idx="1"/>
            <a:endCxn id="587" idx="2"/>
          </p:cNvCxnSpPr>
          <p:nvPr/>
        </p:nvCxnSpPr>
        <p:spPr>
          <a:xfrm rot="10800000">
            <a:off x="3602400" y="3213925"/>
            <a:ext cx="2533500" cy="1020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Code - ap.a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6" name="Google Shape;59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950" y="572525"/>
            <a:ext cx="9099831" cy="4745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2"/>
          <p:cNvSpPr/>
          <p:nvPr/>
        </p:nvSpPr>
        <p:spPr>
          <a:xfrm>
            <a:off x="5898900" y="2134375"/>
            <a:ext cx="1683300" cy="25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2"/>
          <p:cNvSpPr/>
          <p:nvPr/>
        </p:nvSpPr>
        <p:spPr>
          <a:xfrm>
            <a:off x="1631700" y="2743975"/>
            <a:ext cx="1683300" cy="25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Code - p.a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5" name="Google Shape;605;p73"/>
          <p:cNvPicPr preferRelativeResize="0"/>
          <p:nvPr/>
        </p:nvPicPr>
        <p:blipFill rotWithShape="1">
          <a:blip r:embed="rId3">
            <a:alphaModFix/>
          </a:blip>
          <a:srcRect b="8995" l="0" r="0" t="9003"/>
          <a:stretch/>
        </p:blipFill>
        <p:spPr>
          <a:xfrm>
            <a:off x="1382675" y="1081088"/>
            <a:ext cx="6378649" cy="39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3"/>
          <p:cNvSpPr/>
          <p:nvPr/>
        </p:nvSpPr>
        <p:spPr>
          <a:xfrm>
            <a:off x="3036050" y="2955050"/>
            <a:ext cx="1095300" cy="33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-167425"/>
            <a:ext cx="7132046" cy="5478347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4"/>
          <p:cNvSpPr/>
          <p:nvPr/>
        </p:nvSpPr>
        <p:spPr>
          <a:xfrm>
            <a:off x="6537000" y="2257050"/>
            <a:ext cx="1056600" cy="31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4"/>
          <p:cNvSpPr/>
          <p:nvPr/>
        </p:nvSpPr>
        <p:spPr>
          <a:xfrm>
            <a:off x="2930025" y="2876200"/>
            <a:ext cx="3102900" cy="47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4"/>
          <p:cNvSpPr/>
          <p:nvPr/>
        </p:nvSpPr>
        <p:spPr>
          <a:xfrm>
            <a:off x="1641800" y="4526350"/>
            <a:ext cx="825900" cy="31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4"/>
          <p:cNvSpPr/>
          <p:nvPr/>
        </p:nvSpPr>
        <p:spPr>
          <a:xfrm>
            <a:off x="2654650" y="411550"/>
            <a:ext cx="351600" cy="31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Code - p.a 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3" name="Google Shape;623;p75"/>
          <p:cNvPicPr preferRelativeResize="0"/>
          <p:nvPr/>
        </p:nvPicPr>
        <p:blipFill rotWithShape="1">
          <a:blip r:embed="rId3">
            <a:alphaModFix/>
          </a:blip>
          <a:srcRect b="8995" l="0" r="0" t="9003"/>
          <a:stretch/>
        </p:blipFill>
        <p:spPr>
          <a:xfrm>
            <a:off x="1382675" y="1081088"/>
            <a:ext cx="6378649" cy="39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5"/>
          <p:cNvSpPr/>
          <p:nvPr/>
        </p:nvSpPr>
        <p:spPr>
          <a:xfrm>
            <a:off x="2660200" y="2517550"/>
            <a:ext cx="543600" cy="72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Code - am.a</a:t>
            </a:r>
            <a:r>
              <a:rPr lang="en"/>
              <a:t> </a:t>
            </a:r>
            <a:endParaRPr/>
          </a:p>
        </p:txBody>
      </p:sp>
      <p:sp>
        <p:nvSpPr>
          <p:cNvPr id="631" name="Google Shape;631;p76"/>
          <p:cNvSpPr/>
          <p:nvPr/>
        </p:nvSpPr>
        <p:spPr>
          <a:xfrm>
            <a:off x="3087425" y="2354250"/>
            <a:ext cx="1626300" cy="26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2" name="Google Shape;632;p76"/>
          <p:cNvSpPr/>
          <p:nvPr/>
        </p:nvSpPr>
        <p:spPr>
          <a:xfrm>
            <a:off x="3392225" y="2811450"/>
            <a:ext cx="1626300" cy="26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33" name="Google Shape;633;p76"/>
          <p:cNvPicPr preferRelativeResize="0"/>
          <p:nvPr/>
        </p:nvPicPr>
        <p:blipFill rotWithShape="1">
          <a:blip r:embed="rId3">
            <a:alphaModFix/>
          </a:blip>
          <a:srcRect b="8995" l="0" r="0" t="9003"/>
          <a:stretch/>
        </p:blipFill>
        <p:spPr>
          <a:xfrm>
            <a:off x="1382675" y="1081088"/>
            <a:ext cx="6378649" cy="39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6"/>
          <p:cNvSpPr/>
          <p:nvPr/>
        </p:nvSpPr>
        <p:spPr>
          <a:xfrm>
            <a:off x="4129850" y="2476350"/>
            <a:ext cx="1508700" cy="33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6"/>
          <p:cNvSpPr/>
          <p:nvPr/>
        </p:nvSpPr>
        <p:spPr>
          <a:xfrm>
            <a:off x="4053650" y="2933550"/>
            <a:ext cx="1508700" cy="33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2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" name="Google Shape;151;p32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As we know, when developing a malware analysis engine.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It is important to have a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scoring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However, those systems are either</a:t>
            </a:r>
            <a:b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Business</a:t>
            </a:r>
            <a:r>
              <a:rPr b="1"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secretes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or too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complicated</a:t>
            </a:r>
            <a:endParaRPr sz="2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Therefore, we decided to create</a:t>
            </a:r>
            <a:b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A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simple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but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one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And take that as a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challenge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2" name="Google Shape;15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/>
          <p:nvPr>
            <p:ph idx="4294967295" type="body"/>
          </p:nvPr>
        </p:nvSpPr>
        <p:spPr>
          <a:xfrm>
            <a:off x="802374" y="1057650"/>
            <a:ext cx="81204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#4:</a:t>
            </a:r>
            <a:endParaRPr b="1" sz="45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Future Works</a:t>
            </a:r>
            <a:endParaRPr b="1" sz="45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3" name="Google Shape;64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125" y="1057650"/>
            <a:ext cx="676026" cy="6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Future Works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ourier New"/>
              <a:buAutoNum type="arabicPeriod"/>
            </a:pP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More rules.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urier New"/>
              <a:buAutoNum type="arabicPeriod"/>
            </a:pPr>
            <a:r>
              <a:rPr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.so files analysis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ourier New"/>
              <a:buAutoNum type="arabicPeriod"/>
            </a:pP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Packed apks.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urier New"/>
              <a:buAutoNum type="arabicPeriod"/>
            </a:pPr>
            <a:r>
              <a:rPr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More features on Dalvik bytecode loader</a:t>
            </a:r>
            <a:br>
              <a:rPr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Downloader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ourier New"/>
              <a:buAutoNum type="arabicPeriod"/>
            </a:pP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Apply the scoring system to other binary formats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urier New"/>
              <a:buAutoNum type="arabicPeriod"/>
            </a:pPr>
            <a:r>
              <a:rPr lang="en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Different versions of Android API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ourier New"/>
              <a:buAutoNum type="arabicPeriod"/>
            </a:pP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Change of core library</a:t>
            </a:r>
            <a:b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Androguard is inactive.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1" name="Google Shape;65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Future Works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Integrat</a:t>
            </a:r>
            <a:r>
              <a:rPr b="1"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ion </a:t>
            </a:r>
            <a:r>
              <a:rPr b="1"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Import quark-engine as a python library</a:t>
            </a:r>
            <a:b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Output the analysis results as json files.           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8" name="Google Shape;65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9" name="Google Shape;65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038" y="2218850"/>
            <a:ext cx="12096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9"/>
          <p:cNvSpPr txBox="1"/>
          <p:nvPr/>
        </p:nvSpPr>
        <p:spPr>
          <a:xfrm>
            <a:off x="2353825" y="3428525"/>
            <a:ext cx="1724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BlackArch linux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1" name="Google Shape;66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625" y="2142650"/>
            <a:ext cx="12096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9"/>
          <p:cNvSpPr txBox="1"/>
          <p:nvPr/>
        </p:nvSpPr>
        <p:spPr>
          <a:xfrm>
            <a:off x="5325625" y="3428525"/>
            <a:ext cx="12096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Intel Owl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6827" y="2350064"/>
            <a:ext cx="947275" cy="9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0"/>
          <p:cNvSpPr txBox="1"/>
          <p:nvPr>
            <p:ph idx="4294967295" type="body"/>
          </p:nvPr>
        </p:nvSpPr>
        <p:spPr>
          <a:xfrm>
            <a:off x="802374" y="1057650"/>
            <a:ext cx="81204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#:</a:t>
            </a:r>
            <a:endParaRPr b="1" sz="45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We work at the limit of our tools.</a:t>
            </a:r>
            <a:endParaRPr b="1" sz="2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When new tools come along, new things are possible.</a:t>
            </a:r>
            <a:endParaRPr b="1" sz="2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Sam Altman </a:t>
            </a:r>
            <a:endParaRPr b="1" sz="20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0" name="Google Shape;6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125" y="1057650"/>
            <a:ext cx="676026" cy="6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81"/>
          <p:cNvSpPr txBox="1"/>
          <p:nvPr/>
        </p:nvSpPr>
        <p:spPr>
          <a:xfrm>
            <a:off x="1026300" y="2461100"/>
            <a:ext cx="7243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Thank you!</a:t>
            </a:r>
            <a:endParaRPr b="1" sz="29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Twitter: @quarkengine</a:t>
            </a:r>
            <a:endParaRPr b="1" sz="29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github/quark-engine/quark-engine</a:t>
            </a:r>
            <a:endParaRPr b="1" sz="29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33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And since we wanted to design</a:t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novel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scoring system.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We stop reading and decoding</a:t>
            </a:r>
            <a:b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What other people do in the field of cyber security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Because we don’t want our ideas</a:t>
            </a:r>
            <a:b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To be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subjected to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existing systems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34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We started to find ideas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In fields other than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cyber security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And luckily,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we found one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35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The Best Practice We Found: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5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Criminal Law!!!!</a:t>
            </a:r>
            <a:endParaRPr sz="5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6" name="Google Shape;17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 txBox="1"/>
          <p:nvPr>
            <p:ph idx="4294967295" type="title"/>
          </p:nvPr>
        </p:nvSpPr>
        <p:spPr>
          <a:xfrm>
            <a:off x="802386" y="7772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Intro. of Malware Scoring System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" name="Google Shape;183;p36"/>
          <p:cNvSpPr txBox="1"/>
          <p:nvPr>
            <p:ph idx="4294967295" type="body"/>
          </p:nvPr>
        </p:nvSpPr>
        <p:spPr>
          <a:xfrm>
            <a:off x="802388" y="1074413"/>
            <a:ext cx="74787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Decoding the law</a:t>
            </a:r>
            <a:endParaRPr b="1" sz="23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When sentence a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penalty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for a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criminal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The Judge weights the penalties 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based on the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criminal law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Principles behind the law</a:t>
            </a:r>
            <a:endParaRPr b="1"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Based on the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decoded principles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	We developed a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scoring system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for Android </a:t>
            </a:r>
            <a:r>
              <a:rPr lang="en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malware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84" name="Google Shape;1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700" y="4843463"/>
            <a:ext cx="48006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